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33" r:id="rId1"/>
  </p:sldMasterIdLst>
  <p:sldIdLst>
    <p:sldId id="256" r:id="rId2"/>
    <p:sldId id="262" r:id="rId3"/>
    <p:sldId id="257" r:id="rId4"/>
    <p:sldId id="258" r:id="rId5"/>
    <p:sldId id="259" r:id="rId6"/>
    <p:sldId id="260" r:id="rId7"/>
    <p:sldId id="263" r:id="rId8"/>
    <p:sldId id="264" r:id="rId9"/>
    <p:sldId id="265" r:id="rId10"/>
    <p:sldId id="268" r:id="rId11"/>
    <p:sldId id="261"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55" autoAdjust="0"/>
    <p:restoredTop sz="94660"/>
  </p:normalViewPr>
  <p:slideViewPr>
    <p:cSldViewPr snapToGrid="0">
      <p:cViewPr>
        <p:scale>
          <a:sx n="72" d="100"/>
          <a:sy n="72" d="100"/>
        </p:scale>
        <p:origin x="-456" y="-82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smtClean="0"/>
              <a:pPr/>
              <a:t>5/14/2014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28621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smtClean="0"/>
              <a:pPr/>
              <a:t>5/14/2014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xmlns="" val="2935617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98624D31-43A5-475A-80CF-332C9F6DCF35}" type="datetimeFigureOut">
              <a:rPr lang="en-US" smtClean="0"/>
              <a:pPr/>
              <a:t>5/14/2014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xmlns="" val="171103488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smtClean="0"/>
              <a:pPr/>
              <a:t>5/14/2014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pPr/>
              <a:t>‹N›</a:t>
            </a:fld>
            <a:endParaRPr lang="en-US" dirty="0"/>
          </a:p>
        </p:txBody>
      </p:sp>
    </p:spTree>
    <p:extLst>
      <p:ext uri="{BB962C8B-B14F-4D97-AF65-F5344CB8AC3E}">
        <p14:creationId xmlns:p14="http://schemas.microsoft.com/office/powerpoint/2010/main" xmlns="" val="1783358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20EBB0C4-6273-4C6E-B9BD-2EDC30F1CD52}" type="datetimeFigureOut">
              <a:rPr lang="en-US" smtClean="0"/>
              <a:pPr/>
              <a:t>5/14/2014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76285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smtClean="0"/>
              <a:pPr/>
              <a:t>5/14/2014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xmlns="" val="12426912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1097280" y="2582334"/>
            <a:ext cx="4937760" cy="33782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6217920" y="2582334"/>
            <a:ext cx="4937760" cy="33782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smtClean="0"/>
              <a:pPr/>
              <a:t>5/14/2014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xmlns="" val="2327393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smtClean="0"/>
              <a:pPr/>
              <a:t>5/14/2014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xmlns="" val="3013756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smtClean="0"/>
              <a:pPr/>
              <a:t>5/14/2014</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xmlns="" val="1831560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it-IT" smtClean="0"/>
              <a:t>Fare clic per modificare lo stile del titolo</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smtClean="0"/>
              <a:pPr/>
              <a:t>5/14/2014</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‹N›</a:t>
            </a:fld>
            <a:endParaRPr lang="en-US" dirty="0"/>
          </a:p>
        </p:txBody>
      </p:sp>
    </p:spTree>
    <p:extLst>
      <p:ext uri="{BB962C8B-B14F-4D97-AF65-F5344CB8AC3E}">
        <p14:creationId xmlns:p14="http://schemas.microsoft.com/office/powerpoint/2010/main" xmlns="" val="311273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C9CAD897-D46E-4AD2-BD9B-49DD3E640873}" type="datetimeFigureOut">
              <a:rPr lang="en-US" smtClean="0"/>
              <a:pPr/>
              <a:t>5/14/2014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a:t>
            </a:fld>
            <a:endParaRPr lang="en-US" dirty="0"/>
          </a:p>
        </p:txBody>
      </p:sp>
    </p:spTree>
    <p:extLst>
      <p:ext uri="{BB962C8B-B14F-4D97-AF65-F5344CB8AC3E}">
        <p14:creationId xmlns:p14="http://schemas.microsoft.com/office/powerpoint/2010/main" xmlns="" val="2344605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smtClean="0"/>
              <a:pPr/>
              <a:t>5/14/2014</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‹N›</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93992939"/>
      </p:ext>
    </p:extLst>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hyperlink" Target="http://www.santo-stefano-rotondo.it/index.php?option=com_content&amp;view=article&amp;id=1&amp;Itemid=5&amp;lang=it" TargetMode="External"/><Relationship Id="rId2" Type="http://schemas.openxmlformats.org/officeDocument/2006/relationships/hyperlink" Target="http://it.wikipedia.org/wiki/Basilica_di_Santo_Stefano_Rotondo_al_Celio" TargetMode="External"/><Relationship Id="rId1" Type="http://schemas.openxmlformats.org/officeDocument/2006/relationships/slideLayout" Target="../slideLayouts/slideLayout9.xml"/><Relationship Id="rId6" Type="http://schemas.openxmlformats.org/officeDocument/2006/relationships/hyperlink" Target="http://www.settemuse.it/viaggi_italia_lazio/roma_chiesa_santo_stefano_rotondo.htm" TargetMode="External"/><Relationship Id="rId5" Type="http://schemas.openxmlformats.org/officeDocument/2006/relationships/hyperlink" Target="http://www.treccani.it/enciclopedia/ricerca/basilica-di-santo-stefano-in-rotondo/" TargetMode="External"/><Relationship Id="rId4" Type="http://schemas.openxmlformats.org/officeDocument/2006/relationships/hyperlink" Target="http://it.wikipedia.org/wiki/Basilica_di_Santo_Stefano_Rotondo_al_Celiohttp:/www.geometriefluide.com/foto/PIC3570O.jp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extLst>
              <a:ext uri="{BEBA8EAE-BF5A-486C-A8C5-ECC9F3942E4B}">
                <a14:imgProps xmlns:a14="http://schemas.microsoft.com/office/drawing/2010/main" xmlns="">
                  <a14:imgLayer r:embed="rId3">
                    <a14:imgEffect>
                      <a14:sharpenSoften amount="25000"/>
                    </a14:imgEffect>
                    <a14:imgEffect>
                      <a14:brightnessContrast bright="40000" contrast="-40000"/>
                    </a14:imgEffect>
                  </a14:imgLayer>
                </a14:imgProps>
              </a:ext>
            </a:extLst>
          </a:blip>
          <a:stretch>
            <a:fillRect/>
          </a:stretch>
        </p:blipFill>
        <p:spPr>
          <a:xfrm>
            <a:off x="0" y="0"/>
            <a:ext cx="12192000" cy="6368143"/>
          </a:xfrm>
          <a:prstGeom prst="rect">
            <a:avLst/>
          </a:prstGeom>
        </p:spPr>
      </p:pic>
      <p:sp>
        <p:nvSpPr>
          <p:cNvPr id="2" name="Titolo 1"/>
          <p:cNvSpPr>
            <a:spLocks noGrp="1"/>
          </p:cNvSpPr>
          <p:nvPr>
            <p:ph type="ctrTitle"/>
          </p:nvPr>
        </p:nvSpPr>
        <p:spPr/>
        <p:txBody>
          <a:bodyPr>
            <a:normAutofit fontScale="90000"/>
          </a:bodyPr>
          <a:lstStyle/>
          <a:p>
            <a:pPr algn="ctr"/>
            <a:r>
              <a:rPr lang="it-IT" b="1" dirty="0" smtClean="0">
                <a:solidFill>
                  <a:schemeClr val="bg1"/>
                </a:solidFill>
                <a:effectLst>
                  <a:outerShdw blurRad="38100" dist="38100" dir="2700000" algn="tl">
                    <a:srgbClr val="000000">
                      <a:alpha val="43137"/>
                    </a:srgbClr>
                  </a:outerShdw>
                </a:effectLst>
              </a:rPr>
              <a:t>La basilica di</a:t>
            </a:r>
            <a:br>
              <a:rPr lang="it-IT" b="1" dirty="0" smtClean="0">
                <a:solidFill>
                  <a:schemeClr val="bg1"/>
                </a:solidFill>
                <a:effectLst>
                  <a:outerShdw blurRad="38100" dist="38100" dir="2700000" algn="tl">
                    <a:srgbClr val="000000">
                      <a:alpha val="43137"/>
                    </a:srgbClr>
                  </a:outerShdw>
                </a:effectLst>
              </a:rPr>
            </a:br>
            <a:r>
              <a:rPr lang="it-IT" b="1" dirty="0" smtClean="0">
                <a:solidFill>
                  <a:schemeClr val="bg1"/>
                </a:solidFill>
                <a:effectLst>
                  <a:outerShdw blurRad="38100" dist="38100" dir="2700000" algn="tl">
                    <a:srgbClr val="000000">
                      <a:alpha val="43137"/>
                    </a:srgbClr>
                  </a:outerShdw>
                </a:effectLst>
              </a:rPr>
              <a:t> Santo Stefano Rotondo</a:t>
            </a:r>
            <a:br>
              <a:rPr lang="it-IT" b="1" dirty="0" smtClean="0">
                <a:solidFill>
                  <a:schemeClr val="bg1"/>
                </a:solidFill>
                <a:effectLst>
                  <a:outerShdw blurRad="38100" dist="38100" dir="2700000" algn="tl">
                    <a:srgbClr val="000000">
                      <a:alpha val="43137"/>
                    </a:srgbClr>
                  </a:outerShdw>
                </a:effectLst>
              </a:rPr>
            </a:br>
            <a:r>
              <a:rPr lang="it-IT" b="1" dirty="0" smtClean="0">
                <a:solidFill>
                  <a:schemeClr val="bg1"/>
                </a:solidFill>
                <a:effectLst>
                  <a:outerShdw blurRad="38100" dist="38100" dir="2700000" algn="tl">
                    <a:srgbClr val="000000">
                      <a:alpha val="43137"/>
                    </a:srgbClr>
                  </a:outerShdw>
                </a:effectLst>
              </a:rPr>
              <a:t> al Celio</a:t>
            </a:r>
            <a:endParaRPr lang="it-IT" b="1" dirty="0">
              <a:solidFill>
                <a:schemeClr val="bg1"/>
              </a:solidFill>
              <a:effectLst>
                <a:outerShdw blurRad="38100" dist="38100" dir="2700000" algn="tl">
                  <a:srgbClr val="000000">
                    <a:alpha val="43137"/>
                  </a:srgbClr>
                </a:outerShdw>
              </a:effectLst>
            </a:endParaRPr>
          </a:p>
        </p:txBody>
      </p:sp>
      <p:sp>
        <p:nvSpPr>
          <p:cNvPr id="3" name="Sottotitolo 2"/>
          <p:cNvSpPr>
            <a:spLocks noGrp="1"/>
          </p:cNvSpPr>
          <p:nvPr>
            <p:ph type="subTitle" idx="1"/>
          </p:nvPr>
        </p:nvSpPr>
        <p:spPr>
          <a:xfrm>
            <a:off x="836023" y="4651683"/>
            <a:ext cx="10058400" cy="1143000"/>
          </a:xfrm>
        </p:spPr>
        <p:txBody>
          <a:bodyPr>
            <a:noAutofit/>
          </a:bodyPr>
          <a:lstStyle/>
          <a:p>
            <a:pPr algn="ctr"/>
            <a:r>
              <a:rPr lang="it-IT" b="1" dirty="0" smtClean="0">
                <a:solidFill>
                  <a:schemeClr val="bg1"/>
                </a:solidFill>
              </a:rPr>
              <a:t>EVA MARRONI</a:t>
            </a:r>
          </a:p>
          <a:p>
            <a:pPr algn="ctr"/>
            <a:r>
              <a:rPr lang="it-IT" b="1" dirty="0" smtClean="0">
                <a:solidFill>
                  <a:schemeClr val="bg1"/>
                </a:solidFill>
              </a:rPr>
              <a:t>1I</a:t>
            </a:r>
          </a:p>
          <a:p>
            <a:pPr algn="ctr"/>
            <a:r>
              <a:rPr lang="it-IT" b="1" dirty="0" smtClean="0">
                <a:solidFill>
                  <a:schemeClr val="bg1"/>
                </a:solidFill>
              </a:rPr>
              <a:t>28\04\14</a:t>
            </a:r>
            <a:endParaRPr lang="it-IT" b="1" dirty="0">
              <a:solidFill>
                <a:schemeClr val="bg1"/>
              </a:solidFill>
            </a:endParaRPr>
          </a:p>
        </p:txBody>
      </p:sp>
    </p:spTree>
    <p:extLst>
      <p:ext uri="{BB962C8B-B14F-4D97-AF65-F5344CB8AC3E}">
        <p14:creationId xmlns:p14="http://schemas.microsoft.com/office/powerpoint/2010/main" xmlns="" val="8491140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Il Portico di papa Leone</a:t>
            </a:r>
            <a:endParaRPr lang="it-IT" dirty="0"/>
          </a:p>
        </p:txBody>
      </p:sp>
      <p:pic>
        <p:nvPicPr>
          <p:cNvPr id="6" name="Segnaposto contenuto 5"/>
          <p:cNvPicPr>
            <a:picLocks noGrp="1" noChangeAspect="1"/>
          </p:cNvPicPr>
          <p:nvPr>
            <p:ph idx="1"/>
          </p:nvPr>
        </p:nvPicPr>
        <p:blipFill>
          <a:blip r:embed="rId2">
            <a:extLst>
              <a:ext uri="{BEBA8EAE-BF5A-486C-A8C5-ECC9F3942E4B}">
                <a14:imgProps xmlns:a14="http://schemas.microsoft.com/office/drawing/2010/main" xmlns="">
                  <a14:imgLayer r:embed="rId3">
                    <a14:imgEffect>
                      <a14:saturation sat="200000"/>
                    </a14:imgEffect>
                  </a14:imgLayer>
                </a14:imgProps>
              </a:ext>
            </a:extLst>
          </a:blip>
          <a:stretch>
            <a:fillRect/>
          </a:stretch>
        </p:blipFill>
        <p:spPr>
          <a:xfrm>
            <a:off x="3320143" y="1841728"/>
            <a:ext cx="5812971" cy="4359728"/>
          </a:xfrm>
          <a:prstGeom prst="rect">
            <a:avLst/>
          </a:prstGeom>
        </p:spPr>
      </p:pic>
    </p:spTree>
    <p:extLst>
      <p:ext uri="{BB962C8B-B14F-4D97-AF65-F5344CB8AC3E}">
        <p14:creationId xmlns:p14="http://schemas.microsoft.com/office/powerpoint/2010/main" xmlns="" val="17967721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0"/>
          <p:cNvSpPr>
            <a:spLocks noGrp="1"/>
          </p:cNvSpPr>
          <p:nvPr>
            <p:ph type="title"/>
          </p:nvPr>
        </p:nvSpPr>
        <p:spPr>
          <a:xfrm>
            <a:off x="1521824" y="2046058"/>
            <a:ext cx="10113264" cy="822960"/>
          </a:xfrm>
        </p:spPr>
        <p:txBody>
          <a:bodyPr/>
          <a:lstStyle/>
          <a:p>
            <a:pPr marL="571500" indent="-571500">
              <a:buFont typeface="Arial" panose="020B0604020202020204" pitchFamily="34" charset="0"/>
              <a:buChar char="•"/>
            </a:pPr>
            <a:r>
              <a:rPr lang="it-IT" dirty="0" smtClean="0">
                <a:hlinkClick r:id="rId2"/>
              </a:rPr>
              <a:t/>
            </a:r>
            <a:br>
              <a:rPr lang="it-IT" dirty="0" smtClean="0">
                <a:hlinkClick r:id="rId2"/>
              </a:rPr>
            </a:br>
            <a:r>
              <a:rPr lang="it-IT" dirty="0" smtClean="0">
                <a:hlinkClick r:id="rId2"/>
              </a:rPr>
              <a:t>http://it.wikipedia.org/wiki/Basilica_di_Santo_Stefano_Rotondo_al_Celio</a:t>
            </a:r>
            <a:r>
              <a:rPr lang="it-IT" dirty="0" smtClean="0"/>
              <a:t/>
            </a:r>
            <a:br>
              <a:rPr lang="it-IT" dirty="0" smtClean="0"/>
            </a:br>
            <a:endParaRPr lang="it-IT" dirty="0"/>
          </a:p>
        </p:txBody>
      </p:sp>
      <p:pic>
        <p:nvPicPr>
          <p:cNvPr id="23" name="Segnaposto immagine 22"/>
          <p:cNvPicPr>
            <a:picLocks noGrp="1" noChangeAspect="1"/>
          </p:cNvPicPr>
          <p:nvPr>
            <p:ph type="pic" idx="1"/>
          </p:nvPr>
        </p:nvPicPr>
        <p:blipFill>
          <a:blip r:embed="rId3">
            <a:extLst>
              <a:ext uri="{28A0092B-C50C-407E-A947-70E740481C1C}">
                <a14:useLocalDpi xmlns:a14="http://schemas.microsoft.com/office/drawing/2010/main" xmlns="" val="0"/>
              </a:ext>
            </a:extLst>
          </a:blip>
          <a:srcRect t="23125" b="23125"/>
          <a:stretch>
            <a:fillRect/>
          </a:stretch>
        </p:blipFill>
        <p:spPr/>
      </p:pic>
      <p:sp>
        <p:nvSpPr>
          <p:cNvPr id="13" name="Segnaposto testo 12"/>
          <p:cNvSpPr>
            <a:spLocks noGrp="1"/>
          </p:cNvSpPr>
          <p:nvPr>
            <p:ph type="body" sz="half" idx="2"/>
          </p:nvPr>
        </p:nvSpPr>
        <p:spPr>
          <a:xfrm>
            <a:off x="1654629" y="414377"/>
            <a:ext cx="10140253" cy="1217304"/>
          </a:xfrm>
        </p:spPr>
        <p:txBody>
          <a:bodyPr>
            <a:normAutofit/>
          </a:bodyPr>
          <a:lstStyle/>
          <a:p>
            <a:r>
              <a:rPr lang="it-IT" sz="5600" dirty="0" smtClean="0"/>
              <a:t>Le fonti</a:t>
            </a:r>
            <a:endParaRPr lang="it-IT" sz="5600" dirty="0"/>
          </a:p>
        </p:txBody>
      </p:sp>
      <p:sp>
        <p:nvSpPr>
          <p:cNvPr id="25" name="Rettangolo 24"/>
          <p:cNvSpPr/>
          <p:nvPr/>
        </p:nvSpPr>
        <p:spPr>
          <a:xfrm>
            <a:off x="1371600" y="1631681"/>
            <a:ext cx="7489371" cy="4524315"/>
          </a:xfrm>
          <a:prstGeom prst="rect">
            <a:avLst/>
          </a:prstGeom>
        </p:spPr>
        <p:txBody>
          <a:bodyPr wrap="square">
            <a:spAutoFit/>
          </a:bodyPr>
          <a:lstStyle/>
          <a:p>
            <a:r>
              <a:rPr lang="it-IT" dirty="0">
                <a:hlinkClick r:id="rId4"/>
              </a:rPr>
              <a:t>http://</a:t>
            </a:r>
            <a:r>
              <a:rPr lang="it-IT" dirty="0" smtClean="0">
                <a:hlinkClick r:id="rId4"/>
              </a:rPr>
              <a:t>it.wikipedia.org/wiki/Basilica_di_Santo_Stefano_Rotondo_al_Celio</a:t>
            </a:r>
            <a:r>
              <a:rPr lang="it-IT" dirty="0">
                <a:hlinkClick r:id="rId4"/>
              </a:rPr>
              <a:t>http</a:t>
            </a:r>
            <a:r>
              <a:rPr lang="it-IT" dirty="0" smtClean="0">
                <a:hlinkClick r:id="rId4"/>
              </a:rPr>
              <a:t>:</a:t>
            </a:r>
          </a:p>
          <a:p>
            <a:endParaRPr lang="it-IT" dirty="0">
              <a:hlinkClick r:id="rId4"/>
            </a:endParaRPr>
          </a:p>
          <a:p>
            <a:r>
              <a:rPr lang="it-IT" dirty="0" smtClean="0">
                <a:hlinkClick r:id="rId4"/>
              </a:rPr>
              <a:t>//www.geometriefluide.com/foto/PIC3570O.jpg</a:t>
            </a:r>
            <a:endParaRPr lang="it-IT" dirty="0" smtClean="0"/>
          </a:p>
          <a:p>
            <a:endParaRPr lang="it-IT" dirty="0" smtClean="0"/>
          </a:p>
          <a:p>
            <a:r>
              <a:rPr lang="it-IT" dirty="0">
                <a:hlinkClick r:id="rId5"/>
              </a:rPr>
              <a:t>http://</a:t>
            </a:r>
            <a:r>
              <a:rPr lang="it-IT" dirty="0" smtClean="0">
                <a:hlinkClick r:id="rId5"/>
              </a:rPr>
              <a:t>www.treccani.it/enciclopedia/ricerca/basilica-di-santo-stefano-in-rotondo/</a:t>
            </a:r>
            <a:endParaRPr lang="it-IT" dirty="0" smtClean="0"/>
          </a:p>
          <a:p>
            <a:endParaRPr lang="it-IT" dirty="0"/>
          </a:p>
          <a:p>
            <a:r>
              <a:rPr lang="it-IT" dirty="0" smtClean="0">
                <a:hlinkClick r:id="rId6"/>
              </a:rPr>
              <a:t>http</a:t>
            </a:r>
            <a:r>
              <a:rPr lang="it-IT" dirty="0">
                <a:hlinkClick r:id="rId6"/>
              </a:rPr>
              <a:t>://</a:t>
            </a:r>
            <a:r>
              <a:rPr lang="it-IT" dirty="0" smtClean="0">
                <a:hlinkClick r:id="rId6"/>
              </a:rPr>
              <a:t>www.settemuse.it/viaggi_italia_lazio/roma_chiesa_santo_stefano_rotondo.htm</a:t>
            </a:r>
            <a:endParaRPr lang="it-IT" dirty="0" smtClean="0"/>
          </a:p>
          <a:p>
            <a:r>
              <a:rPr lang="it-IT" dirty="0">
                <a:hlinkClick r:id="rId7"/>
              </a:rPr>
              <a:t>http://</a:t>
            </a:r>
            <a:r>
              <a:rPr lang="it-IT" dirty="0" smtClean="0">
                <a:hlinkClick r:id="rId7"/>
              </a:rPr>
              <a:t>www.santo-stefano-rotondo.it/index.php?option=com_content&amp;view=article&amp;id=1&amp;Itemid=5&amp;lang=it</a:t>
            </a:r>
            <a:r>
              <a:rPr lang="it-IT" dirty="0" smtClean="0"/>
              <a:t> </a:t>
            </a:r>
          </a:p>
          <a:p>
            <a:endParaRPr lang="it-IT" dirty="0"/>
          </a:p>
          <a:p>
            <a:endParaRPr lang="it-IT" dirty="0" smtClean="0"/>
          </a:p>
          <a:p>
            <a:endParaRPr lang="it-IT" dirty="0" smtClean="0"/>
          </a:p>
          <a:p>
            <a:endParaRPr lang="it-IT" dirty="0"/>
          </a:p>
        </p:txBody>
      </p:sp>
    </p:spTree>
    <p:extLst>
      <p:ext uri="{BB962C8B-B14F-4D97-AF65-F5344CB8AC3E}">
        <p14:creationId xmlns:p14="http://schemas.microsoft.com/office/powerpoint/2010/main" xmlns="" val="11104627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97280" y="286603"/>
            <a:ext cx="10058400" cy="3477677"/>
          </a:xfrm>
        </p:spPr>
        <p:txBody>
          <a:bodyPr>
            <a:normAutofit/>
          </a:bodyPr>
          <a:lstStyle/>
          <a:p>
            <a:pPr algn="ctr"/>
            <a:r>
              <a:rPr lang="it-IT" sz="8800" cap="all" dirty="0" smtClean="0"/>
              <a:t>Fine</a:t>
            </a:r>
            <a:r>
              <a:rPr lang="it-IT" sz="8800" dirty="0" smtClean="0"/>
              <a:t> </a:t>
            </a:r>
            <a:endParaRPr lang="it-IT" sz="8800" dirty="0"/>
          </a:p>
        </p:txBody>
      </p:sp>
    </p:spTree>
    <p:extLst>
      <p:ext uri="{BB962C8B-B14F-4D97-AF65-F5344CB8AC3E}">
        <p14:creationId xmlns:p14="http://schemas.microsoft.com/office/powerpoint/2010/main" xmlns="" val="23305974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4400" dirty="0" smtClean="0"/>
              <a:t>Dove si trova?</a:t>
            </a:r>
            <a:endParaRPr lang="it-IT" sz="4400" dirty="0"/>
          </a:p>
        </p:txBody>
      </p:sp>
      <p:pic>
        <p:nvPicPr>
          <p:cNvPr id="8" name="Segnaposto contenuto 7"/>
          <p:cNvPicPr>
            <a:picLocks noGrp="1" noChangeAspect="1"/>
          </p:cNvPicPr>
          <p:nvPr>
            <p:ph idx="1"/>
          </p:nvPr>
        </p:nvPicPr>
        <p:blipFill>
          <a:blip r:embed="rId2">
            <a:extLst>
              <a:ext uri="{BEBA8EAE-BF5A-486C-A8C5-ECC9F3942E4B}">
                <a14:imgProps xmlns:a14="http://schemas.microsoft.com/office/drawing/2010/main" xmlns="">
                  <a14:imgLayer r:embed="rId3">
                    <a14:imgEffect>
                      <a14:brightnessContrast bright="-40000" contrast="40000"/>
                    </a14:imgEffect>
                  </a14:imgLayer>
                </a14:imgProps>
              </a:ext>
              <a:ext uri="{28A0092B-C50C-407E-A947-70E740481C1C}">
                <a14:useLocalDpi xmlns:a14="http://schemas.microsoft.com/office/drawing/2010/main" xmlns="" val="0"/>
              </a:ext>
            </a:extLst>
          </a:blip>
          <a:stretch>
            <a:fillRect/>
          </a:stretch>
        </p:blipFill>
        <p:spPr>
          <a:xfrm>
            <a:off x="4761238" y="1175658"/>
            <a:ext cx="6740613" cy="4615541"/>
          </a:xfrm>
          <a:effectLst/>
        </p:spPr>
      </p:pic>
      <p:sp>
        <p:nvSpPr>
          <p:cNvPr id="6" name="Segnaposto testo 5"/>
          <p:cNvSpPr>
            <a:spLocks noGrp="1"/>
          </p:cNvSpPr>
          <p:nvPr>
            <p:ph type="body" sz="half" idx="2"/>
          </p:nvPr>
        </p:nvSpPr>
        <p:spPr/>
        <p:txBody>
          <a:bodyPr>
            <a:normAutofit/>
          </a:bodyPr>
          <a:lstStyle/>
          <a:p>
            <a:r>
              <a:rPr lang="it-IT" sz="1800" dirty="0" smtClean="0"/>
              <a:t>Ecco la piantina di </a:t>
            </a:r>
            <a:r>
              <a:rPr lang="it-IT" sz="1800" dirty="0"/>
              <a:t>R</a:t>
            </a:r>
            <a:r>
              <a:rPr lang="it-IT" sz="1800" dirty="0" smtClean="0"/>
              <a:t>oma con indicata la basilica di Santo Stefano in Rotondo</a:t>
            </a:r>
            <a:endParaRPr lang="it-IT" sz="1800" dirty="0"/>
          </a:p>
        </p:txBody>
      </p:sp>
    </p:spTree>
    <p:extLst>
      <p:ext uri="{BB962C8B-B14F-4D97-AF65-F5344CB8AC3E}">
        <p14:creationId xmlns:p14="http://schemas.microsoft.com/office/powerpoint/2010/main" xmlns="" val="6821101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30480" y="0"/>
            <a:ext cx="12191999" cy="6346371"/>
          </a:xfrm>
          <a:prstGeom prst="rect">
            <a:avLst/>
          </a:prstGeom>
        </p:spPr>
      </p:pic>
      <p:sp>
        <p:nvSpPr>
          <p:cNvPr id="2" name="Titolo 1"/>
          <p:cNvSpPr>
            <a:spLocks noGrp="1"/>
          </p:cNvSpPr>
          <p:nvPr>
            <p:ph type="title"/>
          </p:nvPr>
        </p:nvSpPr>
        <p:spPr>
          <a:xfrm>
            <a:off x="1097279" y="0"/>
            <a:ext cx="10058400" cy="1450757"/>
          </a:xfrm>
        </p:spPr>
        <p:txBody>
          <a:bodyPr/>
          <a:lstStyle/>
          <a:p>
            <a:r>
              <a:rPr lang="it-IT" dirty="0" smtClean="0">
                <a:solidFill>
                  <a:schemeClr val="bg1"/>
                </a:solidFill>
              </a:rPr>
              <a:t>Che cos’è?</a:t>
            </a:r>
            <a:endParaRPr lang="it-IT" dirty="0">
              <a:solidFill>
                <a:schemeClr val="bg1"/>
              </a:solidFill>
            </a:endParaRPr>
          </a:p>
        </p:txBody>
      </p:sp>
      <p:sp>
        <p:nvSpPr>
          <p:cNvPr id="3" name="Segnaposto contenuto 2"/>
          <p:cNvSpPr>
            <a:spLocks noGrp="1"/>
          </p:cNvSpPr>
          <p:nvPr>
            <p:ph idx="1"/>
          </p:nvPr>
        </p:nvSpPr>
        <p:spPr>
          <a:xfrm>
            <a:off x="1097280" y="3413277"/>
            <a:ext cx="10800807" cy="4023360"/>
          </a:xfrm>
        </p:spPr>
        <p:txBody>
          <a:bodyPr/>
          <a:lstStyle/>
          <a:p>
            <a:r>
              <a:rPr lang="it-IT" dirty="0">
                <a:solidFill>
                  <a:schemeClr val="bg1"/>
                </a:solidFill>
              </a:rPr>
              <a:t>La Basilica di Santo Stefano Rotondo al Celio è un luogo di culto cattolico del V secolo che si trova a Roma sul Celio, nel rione </a:t>
            </a:r>
            <a:r>
              <a:rPr lang="it-IT" dirty="0" smtClean="0">
                <a:solidFill>
                  <a:schemeClr val="bg1"/>
                </a:solidFill>
              </a:rPr>
              <a:t>Monti. Gestita </a:t>
            </a:r>
            <a:r>
              <a:rPr lang="it-IT" dirty="0">
                <a:solidFill>
                  <a:schemeClr val="bg1"/>
                </a:solidFill>
              </a:rPr>
              <a:t>fino al 1580 dai paolini ungheresi, </a:t>
            </a:r>
            <a:r>
              <a:rPr lang="it-IT" dirty="0" smtClean="0">
                <a:solidFill>
                  <a:schemeClr val="bg1"/>
                </a:solidFill>
              </a:rPr>
              <a:t>ora la </a:t>
            </a:r>
            <a:r>
              <a:rPr lang="it-IT" dirty="0">
                <a:solidFill>
                  <a:schemeClr val="bg1"/>
                </a:solidFill>
              </a:rPr>
              <a:t>chiesa appartiene al Pontificio collegio germanico-ungarico a Roma. È stata eretta basilica minore ed è la chiesa nazionale di Ungheria</a:t>
            </a:r>
            <a:r>
              <a:rPr lang="it-IT" dirty="0" smtClean="0">
                <a:solidFill>
                  <a:schemeClr val="bg1"/>
                </a:solidFill>
              </a:rPr>
              <a:t>.</a:t>
            </a:r>
          </a:p>
          <a:p>
            <a:r>
              <a:rPr lang="it-IT" dirty="0" smtClean="0">
                <a:solidFill>
                  <a:schemeClr val="bg1"/>
                </a:solidFill>
              </a:rPr>
              <a:t> </a:t>
            </a:r>
            <a:r>
              <a:rPr lang="it-IT" dirty="0">
                <a:solidFill>
                  <a:schemeClr val="bg1"/>
                </a:solidFill>
              </a:rPr>
              <a:t>La costruzione fu voluta da papa Leone I (440-461) venne iniziata negli anni finali del suo pontificato (sono infatti state rinvenute in un tratto delle fondamenta dell'edificio due monete dell'imperatore </a:t>
            </a:r>
            <a:r>
              <a:rPr lang="it-IT" dirty="0" err="1" smtClean="0">
                <a:solidFill>
                  <a:schemeClr val="bg1"/>
                </a:solidFill>
              </a:rPr>
              <a:t>Libio</a:t>
            </a:r>
            <a:r>
              <a:rPr lang="it-IT" dirty="0" smtClean="0">
                <a:solidFill>
                  <a:schemeClr val="bg1"/>
                </a:solidFill>
              </a:rPr>
              <a:t> Severo </a:t>
            </a:r>
            <a:r>
              <a:rPr lang="it-IT" dirty="0">
                <a:solidFill>
                  <a:schemeClr val="bg1"/>
                </a:solidFill>
              </a:rPr>
              <a:t>(461-465); tramite degli studi si è scoperto che il legno utilizzato nelle travi del tetto era stato tagliato intorno al 455). Ma dalle fonti sappiamo che la chiesa venne consacrata solo successivamente, da papa Simplicio (468-483).</a:t>
            </a:r>
          </a:p>
          <a:p>
            <a:endParaRPr lang="it-IT" dirty="0" smtClean="0"/>
          </a:p>
          <a:p>
            <a:endParaRPr lang="it-IT" dirty="0"/>
          </a:p>
          <a:p>
            <a:endParaRPr lang="it-IT" dirty="0"/>
          </a:p>
        </p:txBody>
      </p:sp>
    </p:spTree>
    <p:extLst>
      <p:ext uri="{BB962C8B-B14F-4D97-AF65-F5344CB8AC3E}">
        <p14:creationId xmlns:p14="http://schemas.microsoft.com/office/powerpoint/2010/main" xmlns="" val="23449555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p:cNvPicPr>
            <a:picLocks noChangeAspect="1"/>
          </p:cNvPicPr>
          <p:nvPr/>
        </p:nvPicPr>
        <p:blipFill>
          <a:blip r:embed="rId2"/>
          <a:stretch>
            <a:fillRect/>
          </a:stretch>
        </p:blipFill>
        <p:spPr>
          <a:xfrm>
            <a:off x="0" y="0"/>
            <a:ext cx="12192000" cy="6361694"/>
          </a:xfrm>
          <a:prstGeom prst="rect">
            <a:avLst/>
          </a:prstGeom>
        </p:spPr>
      </p:pic>
      <p:sp>
        <p:nvSpPr>
          <p:cNvPr id="2" name="Titolo 1"/>
          <p:cNvSpPr>
            <a:spLocks noGrp="1"/>
          </p:cNvSpPr>
          <p:nvPr>
            <p:ph type="title"/>
          </p:nvPr>
        </p:nvSpPr>
        <p:spPr/>
        <p:txBody>
          <a:bodyPr/>
          <a:lstStyle/>
          <a:p>
            <a:r>
              <a:rPr lang="it-IT" dirty="0" smtClean="0">
                <a:solidFill>
                  <a:schemeClr val="bg1"/>
                </a:solidFill>
              </a:rPr>
              <a:t>Com’è fatta?</a:t>
            </a:r>
            <a:endParaRPr lang="it-IT" dirty="0">
              <a:solidFill>
                <a:schemeClr val="bg1"/>
              </a:solidFill>
            </a:endParaRPr>
          </a:p>
        </p:txBody>
      </p:sp>
      <p:sp>
        <p:nvSpPr>
          <p:cNvPr id="4" name="Segnaposto testo 3"/>
          <p:cNvSpPr>
            <a:spLocks noGrp="1"/>
          </p:cNvSpPr>
          <p:nvPr>
            <p:ph type="body" idx="1"/>
          </p:nvPr>
        </p:nvSpPr>
        <p:spPr/>
        <p:txBody>
          <a:bodyPr/>
          <a:lstStyle/>
          <a:p>
            <a:endParaRPr lang="it-IT" dirty="0"/>
          </a:p>
        </p:txBody>
      </p:sp>
      <p:sp>
        <p:nvSpPr>
          <p:cNvPr id="3" name="Segnaposto contenuto 2"/>
          <p:cNvSpPr>
            <a:spLocks noGrp="1"/>
          </p:cNvSpPr>
          <p:nvPr>
            <p:ph sz="half" idx="2"/>
          </p:nvPr>
        </p:nvSpPr>
        <p:spPr>
          <a:xfrm>
            <a:off x="4550230" y="4039597"/>
            <a:ext cx="7429636" cy="4311831"/>
          </a:xfrm>
        </p:spPr>
        <p:txBody>
          <a:bodyPr>
            <a:normAutofit/>
          </a:bodyPr>
          <a:lstStyle/>
          <a:p>
            <a:r>
              <a:rPr lang="it-IT" dirty="0" smtClean="0">
                <a:solidFill>
                  <a:schemeClr val="bg1"/>
                </a:solidFill>
              </a:rPr>
              <a:t>«L'edificio </a:t>
            </a:r>
            <a:r>
              <a:rPr lang="it-IT" dirty="0">
                <a:solidFill>
                  <a:schemeClr val="bg1"/>
                </a:solidFill>
              </a:rPr>
              <a:t>è a pianta circolare, formato in origine da tre cerchi concentrici: uno spazio centrale (diametro 22 m) era delimitato da un cerchio di 22 colonne architravate, sulle quali poggia un tamburo (alto 22,16 m); tale parte centrale era circondata da due ambulacri più bassi ad anello: quello più interno (diametro 42 m) era delimitato da un secondo cerchio di colonne collegate da archi, oggi inserite in un muro continuo, mentre quello più esterno (diametro 66 m) era chiuso da un basso </a:t>
            </a:r>
            <a:r>
              <a:rPr lang="it-IT" dirty="0" smtClean="0">
                <a:solidFill>
                  <a:schemeClr val="bg1"/>
                </a:solidFill>
              </a:rPr>
              <a:t>muro» (</a:t>
            </a:r>
            <a:r>
              <a:rPr lang="it-IT" dirty="0">
                <a:solidFill>
                  <a:schemeClr val="bg1"/>
                </a:solidFill>
              </a:rPr>
              <a:t>W</a:t>
            </a:r>
            <a:r>
              <a:rPr lang="it-IT" dirty="0" smtClean="0">
                <a:solidFill>
                  <a:schemeClr val="bg1"/>
                </a:solidFill>
              </a:rPr>
              <a:t>ikipedia).</a:t>
            </a:r>
            <a:endParaRPr lang="it-IT" dirty="0">
              <a:solidFill>
                <a:schemeClr val="bg1"/>
              </a:solidFill>
            </a:endParaRPr>
          </a:p>
        </p:txBody>
      </p:sp>
      <p:sp>
        <p:nvSpPr>
          <p:cNvPr id="5" name="Segnaposto testo 4"/>
          <p:cNvSpPr>
            <a:spLocks noGrp="1"/>
          </p:cNvSpPr>
          <p:nvPr>
            <p:ph type="body" sz="quarter" idx="3"/>
          </p:nvPr>
        </p:nvSpPr>
        <p:spPr>
          <a:xfrm>
            <a:off x="4749700" y="2640816"/>
            <a:ext cx="1189265" cy="736282"/>
          </a:xfrm>
        </p:spPr>
        <p:txBody>
          <a:bodyPr/>
          <a:lstStyle/>
          <a:p>
            <a:r>
              <a:rPr lang="it-IT" b="1" dirty="0" smtClean="0">
                <a:solidFill>
                  <a:schemeClr val="bg1"/>
                </a:solidFill>
              </a:rPr>
              <a:t>altare</a:t>
            </a:r>
            <a:endParaRPr lang="it-IT" b="1" dirty="0">
              <a:solidFill>
                <a:schemeClr val="bg1"/>
              </a:solidFill>
            </a:endParaRPr>
          </a:p>
        </p:txBody>
      </p:sp>
      <p:pic>
        <p:nvPicPr>
          <p:cNvPr id="12" name="Segnaposto contenuto 11"/>
          <p:cNvPicPr>
            <a:picLocks noGrp="1" noChangeAspect="1"/>
          </p:cNvPicPr>
          <p:nvPr>
            <p:ph sz="quarter" idx="4"/>
          </p:nvPr>
        </p:nvPicPr>
        <p:blipFill>
          <a:blip r:embed="rId3"/>
          <a:stretch>
            <a:fillRect/>
          </a:stretch>
        </p:blipFill>
        <p:spPr>
          <a:xfrm>
            <a:off x="1116319" y="2691026"/>
            <a:ext cx="3064335" cy="3504486"/>
          </a:xfrm>
          <a:prstGeom prst="rect">
            <a:avLst/>
          </a:prstGeom>
        </p:spPr>
      </p:pic>
      <p:cxnSp>
        <p:nvCxnSpPr>
          <p:cNvPr id="7" name="Connettore 2 6"/>
          <p:cNvCxnSpPr/>
          <p:nvPr/>
        </p:nvCxnSpPr>
        <p:spPr>
          <a:xfrm flipH="1">
            <a:off x="2616098" y="3279742"/>
            <a:ext cx="2133602" cy="1142753"/>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16968858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Gli i interventi successivi</a:t>
            </a:r>
            <a:endParaRPr lang="it-IT" dirty="0"/>
          </a:p>
        </p:txBody>
      </p:sp>
      <p:sp>
        <p:nvSpPr>
          <p:cNvPr id="3" name="Segnaposto contenuto 2"/>
          <p:cNvSpPr>
            <a:spLocks noGrp="1"/>
          </p:cNvSpPr>
          <p:nvPr>
            <p:ph idx="1"/>
          </p:nvPr>
        </p:nvSpPr>
        <p:spPr/>
        <p:txBody>
          <a:bodyPr>
            <a:normAutofit/>
          </a:bodyPr>
          <a:lstStyle/>
          <a:p>
            <a:r>
              <a:rPr lang="it-IT" dirty="0"/>
              <a:t>Tra il 523 e il 529, sotto i papi Giovanni I e Felice IV, sappiamo </a:t>
            </a:r>
            <a:r>
              <a:rPr lang="it-IT" dirty="0" smtClean="0"/>
              <a:t>che </a:t>
            </a:r>
            <a:r>
              <a:rPr lang="it-IT" dirty="0"/>
              <a:t>la chiesa </a:t>
            </a:r>
            <a:r>
              <a:rPr lang="it-IT" dirty="0" smtClean="0"/>
              <a:t>venne decorata con mosaici </a:t>
            </a:r>
            <a:r>
              <a:rPr lang="it-IT" dirty="0"/>
              <a:t>e rivestita in marmi preziosi.</a:t>
            </a:r>
          </a:p>
          <a:p>
            <a:r>
              <a:rPr lang="it-IT" dirty="0"/>
              <a:t>Nella chiesa aveva predicato </a:t>
            </a:r>
            <a:r>
              <a:rPr lang="it-IT" dirty="0" smtClean="0"/>
              <a:t>papa </a:t>
            </a:r>
            <a:r>
              <a:rPr lang="it-IT" dirty="0"/>
              <a:t>Gregorio Magno, al quale viene </a:t>
            </a:r>
            <a:r>
              <a:rPr lang="it-IT" dirty="0" smtClean="0"/>
              <a:t>assegnata una </a:t>
            </a:r>
            <a:r>
              <a:rPr lang="it-IT" dirty="0"/>
              <a:t>cattedra che ancora è li conservata, un sedile in marmo di epoca romana, dal quale vennero </a:t>
            </a:r>
            <a:r>
              <a:rPr lang="it-IT" dirty="0" smtClean="0"/>
              <a:t>tolti nel </a:t>
            </a:r>
            <a:r>
              <a:rPr lang="it-IT" dirty="0"/>
              <a:t>XIII secolo la spalliera e i braccioli.</a:t>
            </a:r>
          </a:p>
          <a:p>
            <a:r>
              <a:rPr lang="it-IT" dirty="0"/>
              <a:t>Nel 1613 sull'altare venne collocato un alto tabernacolo di legno intagliato, oggi scomparso.</a:t>
            </a:r>
          </a:p>
          <a:p>
            <a:r>
              <a:rPr lang="it-IT" dirty="0"/>
              <a:t>La chiesa venne </a:t>
            </a:r>
            <a:r>
              <a:rPr lang="it-IT" dirty="0" smtClean="0"/>
              <a:t>poi affidata </a:t>
            </a:r>
            <a:r>
              <a:rPr lang="it-IT" dirty="0"/>
              <a:t>all'ordine paolino che la </a:t>
            </a:r>
            <a:r>
              <a:rPr lang="it-IT" dirty="0" smtClean="0"/>
              <a:t>custodì fino </a:t>
            </a:r>
            <a:r>
              <a:rPr lang="it-IT" dirty="0"/>
              <a:t>al 1580, quando papa Gregorio XIII la affidò al "</a:t>
            </a:r>
            <a:r>
              <a:rPr lang="it-IT" dirty="0" err="1"/>
              <a:t>Collegium</a:t>
            </a:r>
            <a:r>
              <a:rPr lang="it-IT" dirty="0"/>
              <a:t> </a:t>
            </a:r>
            <a:r>
              <a:rPr lang="it-IT" dirty="0" err="1"/>
              <a:t>hungaricum</a:t>
            </a:r>
            <a:r>
              <a:rPr lang="it-IT" dirty="0"/>
              <a:t>", poi </a:t>
            </a:r>
            <a:r>
              <a:rPr lang="it-IT" dirty="0" smtClean="0"/>
              <a:t>unificato </a:t>
            </a:r>
            <a:r>
              <a:rPr lang="it-IT" dirty="0"/>
              <a:t>al "</a:t>
            </a:r>
            <a:r>
              <a:rPr lang="it-IT" dirty="0" err="1"/>
              <a:t>Collegium</a:t>
            </a:r>
            <a:r>
              <a:rPr lang="it-IT" dirty="0"/>
              <a:t> </a:t>
            </a:r>
            <a:r>
              <a:rPr lang="it-IT" dirty="0" err="1"/>
              <a:t>germanicum</a:t>
            </a:r>
            <a:r>
              <a:rPr lang="it-IT" dirty="0"/>
              <a:t>", un convitto </a:t>
            </a:r>
            <a:r>
              <a:rPr lang="it-IT" dirty="0" smtClean="0"/>
              <a:t>gestito dai </a:t>
            </a:r>
            <a:r>
              <a:rPr lang="it-IT" dirty="0"/>
              <a:t>gesuiti destinato </a:t>
            </a:r>
            <a:r>
              <a:rPr lang="it-IT" dirty="0" smtClean="0"/>
              <a:t>alla formazione dei sacerdoti lingua tedesca.</a:t>
            </a:r>
            <a:endParaRPr lang="it-IT" dirty="0"/>
          </a:p>
        </p:txBody>
      </p:sp>
    </p:spTree>
    <p:extLst>
      <p:ext uri="{BB962C8B-B14F-4D97-AF65-F5344CB8AC3E}">
        <p14:creationId xmlns:p14="http://schemas.microsoft.com/office/powerpoint/2010/main" xmlns="" val="20111535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0" y="50074"/>
            <a:ext cx="12192000" cy="6357257"/>
          </a:xfrm>
          <a:prstGeom prst="rect">
            <a:avLst/>
          </a:prstGeom>
        </p:spPr>
      </p:pic>
      <p:sp>
        <p:nvSpPr>
          <p:cNvPr id="2" name="Titolo 1"/>
          <p:cNvSpPr>
            <a:spLocks noGrp="1"/>
          </p:cNvSpPr>
          <p:nvPr>
            <p:ph type="title"/>
          </p:nvPr>
        </p:nvSpPr>
        <p:spPr/>
        <p:txBody>
          <a:bodyPr/>
          <a:lstStyle/>
          <a:p>
            <a:r>
              <a:rPr lang="it-IT" dirty="0" smtClean="0">
                <a:solidFill>
                  <a:schemeClr val="bg1"/>
                </a:solidFill>
              </a:rPr>
              <a:t>I restauri nel XV secolo</a:t>
            </a:r>
            <a:endParaRPr lang="it-IT" dirty="0">
              <a:solidFill>
                <a:schemeClr val="bg1"/>
              </a:solidFill>
            </a:endParaRPr>
          </a:p>
        </p:txBody>
      </p:sp>
      <p:sp>
        <p:nvSpPr>
          <p:cNvPr id="3" name="Segnaposto contenuto 2"/>
          <p:cNvSpPr>
            <a:spLocks noGrp="1"/>
          </p:cNvSpPr>
          <p:nvPr>
            <p:ph idx="1"/>
          </p:nvPr>
        </p:nvSpPr>
        <p:spPr>
          <a:xfrm>
            <a:off x="1097280" y="1867505"/>
            <a:ext cx="10058400" cy="4023360"/>
          </a:xfrm>
        </p:spPr>
        <p:txBody>
          <a:bodyPr>
            <a:normAutofit/>
          </a:bodyPr>
          <a:lstStyle/>
          <a:p>
            <a:r>
              <a:rPr lang="it-IT" dirty="0" smtClean="0">
                <a:solidFill>
                  <a:schemeClr val="bg1"/>
                </a:solidFill>
              </a:rPr>
              <a:t>L’edificio venne trascurato e la basilica </a:t>
            </a:r>
            <a:r>
              <a:rPr lang="it-IT" dirty="0">
                <a:solidFill>
                  <a:schemeClr val="bg1"/>
                </a:solidFill>
              </a:rPr>
              <a:t>venne definita </a:t>
            </a:r>
            <a:r>
              <a:rPr lang="it-IT" i="1" dirty="0">
                <a:solidFill>
                  <a:schemeClr val="bg1"/>
                </a:solidFill>
              </a:rPr>
              <a:t>basilica </a:t>
            </a:r>
            <a:r>
              <a:rPr lang="it-IT" i="1" dirty="0" err="1">
                <a:solidFill>
                  <a:schemeClr val="bg1"/>
                </a:solidFill>
              </a:rPr>
              <a:t>disrupta</a:t>
            </a:r>
            <a:r>
              <a:rPr lang="it-IT" i="1" dirty="0">
                <a:solidFill>
                  <a:schemeClr val="bg1"/>
                </a:solidFill>
              </a:rPr>
              <a:t> </a:t>
            </a:r>
            <a:r>
              <a:rPr lang="it-IT" i="1" dirty="0" smtClean="0">
                <a:solidFill>
                  <a:schemeClr val="bg1"/>
                </a:solidFill>
              </a:rPr>
              <a:t> </a:t>
            </a:r>
            <a:r>
              <a:rPr lang="it-IT" dirty="0" smtClean="0">
                <a:solidFill>
                  <a:schemeClr val="bg1"/>
                </a:solidFill>
              </a:rPr>
              <a:t>così </a:t>
            </a:r>
            <a:r>
              <a:rPr lang="it-IT" dirty="0">
                <a:solidFill>
                  <a:schemeClr val="bg1"/>
                </a:solidFill>
              </a:rPr>
              <a:t>Papa Niccolò V (1447-1455) affidò il restauro completo dell'edificio allo scultore fiorentino Bernardo </a:t>
            </a:r>
            <a:r>
              <a:rPr lang="it-IT" dirty="0" err="1">
                <a:solidFill>
                  <a:schemeClr val="bg1"/>
                </a:solidFill>
              </a:rPr>
              <a:t>Rossellino</a:t>
            </a:r>
            <a:r>
              <a:rPr lang="it-IT" dirty="0">
                <a:solidFill>
                  <a:schemeClr val="bg1"/>
                </a:solidFill>
              </a:rPr>
              <a:t>, che rifece le coperture e il </a:t>
            </a:r>
            <a:r>
              <a:rPr lang="it-IT" dirty="0" smtClean="0">
                <a:solidFill>
                  <a:schemeClr val="bg1"/>
                </a:solidFill>
              </a:rPr>
              <a:t>pavimento, </a:t>
            </a:r>
            <a:r>
              <a:rPr lang="it-IT" dirty="0">
                <a:solidFill>
                  <a:schemeClr val="bg1"/>
                </a:solidFill>
              </a:rPr>
              <a:t>collocò al centro dell'edificio un </a:t>
            </a:r>
            <a:r>
              <a:rPr lang="it-IT" dirty="0" smtClean="0">
                <a:solidFill>
                  <a:schemeClr val="bg1"/>
                </a:solidFill>
              </a:rPr>
              <a:t>altare di marmo, </a:t>
            </a:r>
            <a:r>
              <a:rPr lang="it-IT" dirty="0">
                <a:solidFill>
                  <a:schemeClr val="bg1"/>
                </a:solidFill>
              </a:rPr>
              <a:t>eliminò definitivamente il cadente ambulacro esterno e tamponò con un muro le colonne del secondo anello con un robusto cilindro murario che corrisponde all'attuale parete esterna dell'edificio. Dei bracci della croce greca ne rimase quindi uno solo utilizzato come vestibolo in corrispondenza </a:t>
            </a:r>
            <a:r>
              <a:rPr lang="it-IT" dirty="0" smtClean="0">
                <a:solidFill>
                  <a:schemeClr val="bg1"/>
                </a:solidFill>
              </a:rPr>
              <a:t>dell'atrio.                                                                                                                                                                  Nel </a:t>
            </a:r>
            <a:r>
              <a:rPr lang="it-IT" dirty="0">
                <a:solidFill>
                  <a:schemeClr val="bg1"/>
                </a:solidFill>
              </a:rPr>
              <a:t>1613 sull'altare venne collocato un alto tabernacolo di legno intagliato, oggi scomparso</a:t>
            </a:r>
            <a:r>
              <a:rPr lang="it-IT" dirty="0" smtClean="0">
                <a:solidFill>
                  <a:schemeClr val="bg1"/>
                </a:solidFill>
              </a:rPr>
              <a:t>.</a:t>
            </a:r>
          </a:p>
          <a:p>
            <a:r>
              <a:rPr lang="it-IT" dirty="0" smtClean="0">
                <a:solidFill>
                  <a:schemeClr val="bg1"/>
                </a:solidFill>
              </a:rPr>
              <a:t>Nel 1583 </a:t>
            </a:r>
            <a:r>
              <a:rPr lang="it-IT" dirty="0" err="1" smtClean="0">
                <a:solidFill>
                  <a:schemeClr val="bg1"/>
                </a:solidFill>
              </a:rPr>
              <a:t>Pomarancio</a:t>
            </a:r>
            <a:r>
              <a:rPr lang="it-IT" dirty="0" smtClean="0">
                <a:solidFill>
                  <a:schemeClr val="bg1"/>
                </a:solidFill>
              </a:rPr>
              <a:t> ricevette l’</a:t>
            </a:r>
            <a:r>
              <a:rPr lang="it-IT" dirty="0" err="1" smtClean="0">
                <a:solidFill>
                  <a:schemeClr val="bg1"/>
                </a:solidFill>
              </a:rPr>
              <a:t>incario</a:t>
            </a:r>
            <a:r>
              <a:rPr lang="it-IT" dirty="0" smtClean="0">
                <a:solidFill>
                  <a:schemeClr val="bg1"/>
                </a:solidFill>
              </a:rPr>
              <a:t> di affrescare sulle pareti che chiudono l’ambulacro scene di martirio: la Strage </a:t>
            </a:r>
            <a:r>
              <a:rPr lang="it-IT" dirty="0">
                <a:solidFill>
                  <a:schemeClr val="bg1"/>
                </a:solidFill>
              </a:rPr>
              <a:t>degli innocenti, </a:t>
            </a:r>
            <a:r>
              <a:rPr lang="it-IT" dirty="0" smtClean="0">
                <a:solidFill>
                  <a:schemeClr val="bg1"/>
                </a:solidFill>
              </a:rPr>
              <a:t>la </a:t>
            </a:r>
            <a:r>
              <a:rPr lang="it-IT" dirty="0">
                <a:solidFill>
                  <a:schemeClr val="bg1"/>
                </a:solidFill>
              </a:rPr>
              <a:t>Crocifissione di Gesù</a:t>
            </a:r>
            <a:r>
              <a:rPr lang="it-IT" dirty="0" smtClean="0">
                <a:solidFill>
                  <a:schemeClr val="bg1"/>
                </a:solidFill>
              </a:rPr>
              <a:t>, il </a:t>
            </a:r>
            <a:r>
              <a:rPr lang="it-IT" dirty="0">
                <a:solidFill>
                  <a:schemeClr val="bg1"/>
                </a:solidFill>
              </a:rPr>
              <a:t>martirio di santo Stefano, con sullo sfondo le raffigurazioni dei supplizi degli Apostoli. I dipinti sono forniti di didascalie in latino e in italiano. Alcune delle scene, in cattivo stato di conservazione, vennero </a:t>
            </a:r>
            <a:r>
              <a:rPr lang="it-IT" dirty="0" smtClean="0">
                <a:solidFill>
                  <a:schemeClr val="bg1"/>
                </a:solidFill>
              </a:rPr>
              <a:t>ridipinte male  </a:t>
            </a:r>
            <a:r>
              <a:rPr lang="it-IT" dirty="0">
                <a:solidFill>
                  <a:schemeClr val="bg1"/>
                </a:solidFill>
              </a:rPr>
              <a:t>nel XIX </a:t>
            </a:r>
            <a:r>
              <a:rPr lang="it-IT" dirty="0" smtClean="0">
                <a:solidFill>
                  <a:schemeClr val="bg1"/>
                </a:solidFill>
              </a:rPr>
              <a:t>secolo.</a:t>
            </a:r>
            <a:endParaRPr lang="it-IT" dirty="0">
              <a:solidFill>
                <a:schemeClr val="bg1"/>
              </a:solidFill>
            </a:endParaRPr>
          </a:p>
        </p:txBody>
      </p:sp>
    </p:spTree>
    <p:extLst>
      <p:ext uri="{BB962C8B-B14F-4D97-AF65-F5344CB8AC3E}">
        <p14:creationId xmlns:p14="http://schemas.microsoft.com/office/powerpoint/2010/main" xmlns="" val="30166734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1173480" y="1756176"/>
            <a:ext cx="10058400" cy="1450757"/>
          </a:xfrm>
        </p:spPr>
        <p:txBody>
          <a:bodyPr>
            <a:normAutofit/>
          </a:bodyPr>
          <a:lstStyle/>
          <a:p>
            <a:pPr algn="ctr"/>
            <a:r>
              <a:rPr lang="it-IT" sz="6000" dirty="0" smtClean="0"/>
              <a:t>Qualche immagine in più</a:t>
            </a:r>
            <a:endParaRPr lang="it-IT" sz="6000" dirty="0"/>
          </a:p>
        </p:txBody>
      </p:sp>
    </p:spTree>
    <p:extLst>
      <p:ext uri="{BB962C8B-B14F-4D97-AF65-F5344CB8AC3E}">
        <p14:creationId xmlns:p14="http://schemas.microsoft.com/office/powerpoint/2010/main" xmlns="" val="41250342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dirty="0" smtClean="0"/>
              <a:t>I mosaici della pavimentazione originale</a:t>
            </a:r>
            <a:endParaRPr lang="it-IT" dirty="0"/>
          </a:p>
        </p:txBody>
      </p:sp>
      <p:pic>
        <p:nvPicPr>
          <p:cNvPr id="2" name="Segnaposto immagine 1"/>
          <p:cNvPicPr>
            <a:picLocks noGrp="1" noChangeAspect="1"/>
          </p:cNvPicPr>
          <p:nvPr>
            <p:ph idx="1"/>
          </p:nvPr>
        </p:nvPicPr>
        <p:blipFill>
          <a:blip r:embed="rId2">
            <a:extLst>
              <a:ext uri="{BEBA8EAE-BF5A-486C-A8C5-ECC9F3942E4B}">
                <a14:imgProps xmlns:a14="http://schemas.microsoft.com/office/drawing/2010/main" xmlns="">
                  <a14:imgLayer r:embed="rId3">
                    <a14:imgEffect>
                      <a14:saturation sat="400000"/>
                    </a14:imgEffect>
                  </a14:imgLayer>
                </a14:imgProps>
              </a:ext>
              <a:ext uri="{28A0092B-C50C-407E-A947-70E740481C1C}">
                <a14:useLocalDpi xmlns:a14="http://schemas.microsoft.com/office/drawing/2010/main" xmlns="" val="0"/>
              </a:ext>
            </a:extLst>
          </a:blip>
          <a:stretch>
            <a:fillRect/>
          </a:stretch>
        </p:blipFill>
        <p:spPr>
          <a:xfrm>
            <a:off x="2769234" y="1737360"/>
            <a:ext cx="6222365" cy="4647569"/>
          </a:xfrm>
        </p:spPr>
      </p:pic>
    </p:spTree>
    <p:extLst>
      <p:ext uri="{BB962C8B-B14F-4D97-AF65-F5344CB8AC3E}">
        <p14:creationId xmlns:p14="http://schemas.microsoft.com/office/powerpoint/2010/main" xmlns="" val="26631292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egnaposto contenuto 1"/>
          <p:cNvPicPr>
            <a:picLocks noGrp="1" noChangeAspect="1"/>
          </p:cNvPicPr>
          <p:nvPr>
            <p:ph sz="half" idx="1"/>
          </p:nvPr>
        </p:nvPicPr>
        <p:blipFill rotWithShape="1">
          <a:blip r:embed="rId2">
            <a:extLst>
              <a:ext uri="{28A0092B-C50C-407E-A947-70E740481C1C}">
                <a14:useLocalDpi xmlns:a14="http://schemas.microsoft.com/office/drawing/2010/main" xmlns="" val="0"/>
              </a:ext>
            </a:extLst>
          </a:blip>
          <a:srcRect r="1400"/>
          <a:stretch/>
        </p:blipFill>
        <p:spPr>
          <a:xfrm rot="5400000">
            <a:off x="248828" y="866231"/>
            <a:ext cx="6207943" cy="4702628"/>
          </a:xfrm>
        </p:spPr>
      </p:pic>
      <p:pic>
        <p:nvPicPr>
          <p:cNvPr id="3" name="Segnaposto contenuto 2"/>
          <p:cNvPicPr>
            <a:picLocks noGrp="1" noChangeAspect="1"/>
          </p:cNvPicPr>
          <p:nvPr>
            <p:ph sz="half" idx="2"/>
          </p:nvPr>
        </p:nvPicPr>
        <p:blipFill rotWithShape="1">
          <a:blip r:embed="rId3">
            <a:extLst>
              <a:ext uri="{28A0092B-C50C-407E-A947-70E740481C1C}">
                <a14:useLocalDpi xmlns:a14="http://schemas.microsoft.com/office/drawing/2010/main" xmlns="" val="0"/>
              </a:ext>
            </a:extLst>
          </a:blip>
          <a:srcRect l="-556" t="180" r="4380" b="269"/>
          <a:stretch/>
        </p:blipFill>
        <p:spPr>
          <a:xfrm rot="5400000">
            <a:off x="5311140" y="791573"/>
            <a:ext cx="6237514" cy="4822372"/>
          </a:xfrm>
        </p:spPr>
      </p:pic>
      <p:sp>
        <p:nvSpPr>
          <p:cNvPr id="4" name="Titolo 3"/>
          <p:cNvSpPr>
            <a:spLocks noGrp="1"/>
          </p:cNvSpPr>
          <p:nvPr>
            <p:ph type="title"/>
          </p:nvPr>
        </p:nvSpPr>
        <p:spPr/>
        <p:txBody>
          <a:bodyPr/>
          <a:lstStyle/>
          <a:p>
            <a:r>
              <a:rPr lang="it-IT" dirty="0" smtClean="0">
                <a:solidFill>
                  <a:schemeClr val="bg1"/>
                </a:solidFill>
              </a:rPr>
              <a:t>La cappella dei santi Primo e Feliciano</a:t>
            </a:r>
            <a:endParaRPr lang="it-IT" dirty="0">
              <a:solidFill>
                <a:schemeClr val="bg1"/>
              </a:solidFill>
            </a:endParaRPr>
          </a:p>
        </p:txBody>
      </p:sp>
    </p:spTree>
    <p:extLst>
      <p:ext uri="{BB962C8B-B14F-4D97-AF65-F5344CB8AC3E}">
        <p14:creationId xmlns:p14="http://schemas.microsoft.com/office/powerpoint/2010/main" xmlns="" val="2270653947"/>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ttivo">
  <a:themeElements>
    <a:clrScheme name="Personalizzato 9">
      <a:dk1>
        <a:sysClr val="windowText" lastClr="000000"/>
      </a:dk1>
      <a:lt1>
        <a:sysClr val="window" lastClr="FFFFFF"/>
      </a:lt1>
      <a:dk2>
        <a:srgbClr val="113051"/>
      </a:dk2>
      <a:lt2>
        <a:srgbClr val="DBEFF9"/>
      </a:lt2>
      <a:accent1>
        <a:srgbClr val="0F6FC6"/>
      </a:accent1>
      <a:accent2>
        <a:srgbClr val="009DD9"/>
      </a:accent2>
      <a:accent3>
        <a:srgbClr val="0BD0D9"/>
      </a:accent3>
      <a:accent4>
        <a:srgbClr val="10CF9B"/>
      </a:accent4>
      <a:accent5>
        <a:srgbClr val="7CCA62"/>
      </a:accent5>
      <a:accent6>
        <a:srgbClr val="A5C249"/>
      </a:accent6>
      <a:hlink>
        <a:srgbClr val="10CF9B"/>
      </a:hlink>
      <a:folHlink>
        <a:srgbClr val="85DFD0"/>
      </a:folHlink>
    </a:clrScheme>
    <a:fontScheme name="Retrospettivo">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ttivo">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CA72677B-2F8C-4192-8EBE-D360BE3B20F6}"/>
    </a:ext>
  </a:extLst>
</a:theme>
</file>

<file path=docProps/app.xml><?xml version="1.0" encoding="utf-8"?>
<Properties xmlns="http://schemas.openxmlformats.org/officeDocument/2006/extended-properties" xmlns:vt="http://schemas.openxmlformats.org/officeDocument/2006/docPropsVTypes">
  <Template>Retrospect</Template>
  <TotalTime>587</TotalTime>
  <Words>629</Words>
  <Application>Microsoft Office PowerPoint</Application>
  <PresentationFormat>Personalizzato</PresentationFormat>
  <Paragraphs>38</Paragraphs>
  <Slides>12</Slides>
  <Notes>0</Notes>
  <HiddenSlides>0</HiddenSlides>
  <MMClips>0</MMClips>
  <ScaleCrop>false</ScaleCrop>
  <HeadingPairs>
    <vt:vector size="4" baseType="variant">
      <vt:variant>
        <vt:lpstr>Tema</vt:lpstr>
      </vt:variant>
      <vt:variant>
        <vt:i4>1</vt:i4>
      </vt:variant>
      <vt:variant>
        <vt:lpstr>Titoli diapositive</vt:lpstr>
      </vt:variant>
      <vt:variant>
        <vt:i4>12</vt:i4>
      </vt:variant>
    </vt:vector>
  </HeadingPairs>
  <TitlesOfParts>
    <vt:vector size="13" baseType="lpstr">
      <vt:lpstr>Retrospettivo</vt:lpstr>
      <vt:lpstr>La basilica di  Santo Stefano Rotondo  al Celio</vt:lpstr>
      <vt:lpstr>Dove si trova?</vt:lpstr>
      <vt:lpstr>Che cos’è?</vt:lpstr>
      <vt:lpstr>Com’è fatta?</vt:lpstr>
      <vt:lpstr>Gli i interventi successivi</vt:lpstr>
      <vt:lpstr>I restauri nel XV secolo</vt:lpstr>
      <vt:lpstr>Qualche immagine in più</vt:lpstr>
      <vt:lpstr>I mosaici della pavimentazione originale</vt:lpstr>
      <vt:lpstr>La cappella dei santi Primo e Feliciano</vt:lpstr>
      <vt:lpstr>Il Portico di papa Leone</vt:lpstr>
      <vt:lpstr> http://it.wikipedia.org/wiki/Basilica_di_Santo_Stefano_Rotondo_al_Celio </vt:lpstr>
      <vt:lpstr>Fine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basili</dc:title>
  <dc:creator>Utente</dc:creator>
  <cp:lastModifiedBy>Scuola</cp:lastModifiedBy>
  <cp:revision>28</cp:revision>
  <dcterms:created xsi:type="dcterms:W3CDTF">2014-04-28T15:42:50Z</dcterms:created>
  <dcterms:modified xsi:type="dcterms:W3CDTF">2014-05-14T09:18:33Z</dcterms:modified>
</cp:coreProperties>
</file>